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9" r:id="rId2"/>
    <p:sldId id="260" r:id="rId3"/>
    <p:sldId id="262" r:id="rId4"/>
    <p:sldId id="263" r:id="rId5"/>
    <p:sldId id="264" r:id="rId6"/>
    <p:sldId id="265" r:id="rId7"/>
    <p:sldId id="266" r:id="rId8"/>
    <p:sldId id="267" r:id="rId9"/>
    <p:sldId id="257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6" d="100"/>
          <a:sy n="56" d="100"/>
        </p:scale>
        <p:origin x="730" y="4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6/28/2017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6/28/2017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C1D86B-1143-4E62-B87D-4BD3666A99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Depression in older adults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1579" y="2540199"/>
            <a:ext cx="2354060" cy="1883248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6090" y="2472744"/>
            <a:ext cx="2992460" cy="201815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00" y="2462115"/>
            <a:ext cx="2825254" cy="2138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33280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FBF46E-CA07-4D21-BCB6-2701E979CC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Depression in older adults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EAF800-37F2-4827-B63F-2B15AEDE15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Definition:   not mere “sad mood” . Its persistent sadness, withdrawal from previously enjoyed activities, somatic complaints and sleep difficulties</a:t>
            </a:r>
          </a:p>
          <a:p>
            <a:r>
              <a:rPr lang="en-US" dirty="0"/>
              <a:t>How common is depression in older adults? </a:t>
            </a:r>
          </a:p>
          <a:p>
            <a:pPr marL="0" indent="0">
              <a:buNone/>
            </a:pPr>
            <a:r>
              <a:rPr lang="en-US" dirty="0"/>
              <a:t> Good News, not very common</a:t>
            </a:r>
          </a:p>
          <a:p>
            <a:pPr marL="0" indent="0">
              <a:buNone/>
            </a:pPr>
            <a:r>
              <a:rPr lang="en-US" dirty="0"/>
              <a:t> 1-5 %, increases in people who need home health care, who are hospitalized or who are in nursing homes</a:t>
            </a:r>
          </a:p>
        </p:txBody>
      </p:sp>
    </p:spTree>
    <p:extLst>
      <p:ext uri="{BB962C8B-B14F-4D97-AF65-F5344CB8AC3E}">
        <p14:creationId xmlns:p14="http://schemas.microsoft.com/office/powerpoint/2010/main" val="9872771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8155EC-5A56-458C-B5FD-5C0EBF0251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Depression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082B3A-AB61-4693-B136-A2F82F9DA9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RISK FACTORS:  BIOLOGICAL</a:t>
            </a:r>
          </a:p>
          <a:p>
            <a:r>
              <a:rPr lang="en-US" dirty="0"/>
              <a:t>                     Chronic Health problems (80% older adults have one chronic health       	            condition and 50% have two or more chronic health issues)</a:t>
            </a:r>
          </a:p>
          <a:p>
            <a:r>
              <a:rPr lang="en-US" dirty="0"/>
              <a:t>                     Chronic , persistent pain</a:t>
            </a:r>
          </a:p>
          <a:p>
            <a:r>
              <a:rPr lang="en-US" dirty="0"/>
              <a:t>                     Restrictions of diet and mobility</a:t>
            </a:r>
          </a:p>
          <a:p>
            <a:r>
              <a:rPr lang="en-US" dirty="0"/>
              <a:t>                     Diabetes</a:t>
            </a:r>
          </a:p>
          <a:p>
            <a:r>
              <a:rPr lang="en-US" dirty="0"/>
              <a:t>                     Cardio-vascular issues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52673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C59489-59F3-4A28-863F-E635C4F275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Depression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87A8C4-9ED2-4E7F-8947-949005A7D4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                       CVA/Stroke</a:t>
            </a:r>
          </a:p>
          <a:p>
            <a:r>
              <a:rPr lang="en-US" dirty="0"/>
              <a:t>                        Hypothyroidism</a:t>
            </a:r>
          </a:p>
          <a:p>
            <a:r>
              <a:rPr lang="en-US" dirty="0"/>
              <a:t>                        Insomnia</a:t>
            </a:r>
          </a:p>
          <a:p>
            <a:r>
              <a:rPr lang="en-US" dirty="0"/>
              <a:t>                        Anxiety</a:t>
            </a:r>
          </a:p>
          <a:p>
            <a:r>
              <a:rPr lang="en-US" dirty="0"/>
              <a:t>                        Dementia</a:t>
            </a:r>
          </a:p>
          <a:p>
            <a:r>
              <a:rPr lang="en-US" dirty="0"/>
              <a:t>                        Side effect of medications such as Steroids, Beta blockers, anti-</a:t>
            </a:r>
            <a:r>
              <a:rPr lang="en-US" dirty="0" err="1"/>
              <a:t>parkinson’s</a:t>
            </a:r>
            <a:r>
              <a:rPr lang="en-US" dirty="0"/>
              <a:t>,</a:t>
            </a:r>
          </a:p>
          <a:p>
            <a:r>
              <a:rPr lang="en-US" dirty="0"/>
              <a:t>                        Ca treatments, meds. Used for Asthma, COPD etc.</a:t>
            </a:r>
          </a:p>
          <a:p>
            <a:r>
              <a:rPr lang="en-US" dirty="0"/>
              <a:t>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33303282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1AD08E-D9D6-4E89-8EDE-5ED2EF2AFF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Depression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82A65C-7DC2-4540-882D-8AEA345DB0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RISK FACTORS:   SOCIAL</a:t>
            </a:r>
          </a:p>
          <a:p>
            <a:r>
              <a:rPr lang="en-US" dirty="0"/>
              <a:t>                        Stressful life events such as death of spouse, friends</a:t>
            </a:r>
          </a:p>
          <a:p>
            <a:r>
              <a:rPr lang="en-US" dirty="0"/>
              <a:t>                        Moving to unfamiliar place</a:t>
            </a:r>
          </a:p>
          <a:p>
            <a:r>
              <a:rPr lang="en-US" dirty="0"/>
              <a:t>                        Social isolation</a:t>
            </a:r>
          </a:p>
          <a:p>
            <a:r>
              <a:rPr lang="en-US" dirty="0"/>
              <a:t>                        Loss of control , loss of autonomy</a:t>
            </a:r>
          </a:p>
          <a:p>
            <a:r>
              <a:rPr lang="en-US" dirty="0"/>
              <a:t>          ( Insert:  risk/protective factors in life span)</a:t>
            </a:r>
          </a:p>
          <a:p>
            <a:r>
              <a:rPr lang="en-US" dirty="0"/>
              <a:t>COMMON PATHWAY SEEMS TO BE CURTAILMENT OF ACTIVITY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28036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0CFE3B-9C81-424C-A606-DDF172F7F1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Depression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63CF5D-BF58-4897-A5A9-19B5C33628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SIGNS OF DEPRESSION IN OLDER ADULTS:</a:t>
            </a:r>
          </a:p>
          <a:p>
            <a:r>
              <a:rPr lang="en-US" dirty="0"/>
              <a:t>                       More likely to have somatic complaints</a:t>
            </a:r>
          </a:p>
          <a:p>
            <a:r>
              <a:rPr lang="en-US" dirty="0"/>
              <a:t>                       May also complain about anxiety ( which may coexist with depression)</a:t>
            </a:r>
          </a:p>
          <a:p>
            <a:r>
              <a:rPr lang="en-US" dirty="0"/>
              <a:t>                        because of apathy, slowness to answer, could be confused for dementia</a:t>
            </a:r>
          </a:p>
          <a:p>
            <a:r>
              <a:rPr lang="en-US" dirty="0"/>
              <a:t>DIAGNOSTIC TOOLS: Good History taking</a:t>
            </a:r>
          </a:p>
          <a:p>
            <a:r>
              <a:rPr lang="en-US" dirty="0"/>
              <a:t>              (insert PHQ—9, geriatric depression scale –short version)</a:t>
            </a:r>
          </a:p>
        </p:txBody>
      </p:sp>
    </p:spTree>
    <p:extLst>
      <p:ext uri="{BB962C8B-B14F-4D97-AF65-F5344CB8AC3E}">
        <p14:creationId xmlns:p14="http://schemas.microsoft.com/office/powerpoint/2010/main" val="40447095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FEA446-AE71-4310-8DB2-7E6E918FE9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Depression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F13522-AD79-4279-A441-C5415745C1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TREATMENT OPTIONS:</a:t>
            </a:r>
            <a:br>
              <a:rPr lang="en-US" dirty="0"/>
            </a:br>
            <a:r>
              <a:rPr lang="en-US" dirty="0"/>
              <a:t>                      correct the underlying cause when possible</a:t>
            </a:r>
          </a:p>
          <a:p>
            <a:r>
              <a:rPr lang="en-US" dirty="0"/>
              <a:t>                      Judicious use of Antidepressant medications.</a:t>
            </a:r>
          </a:p>
          <a:p>
            <a:r>
              <a:rPr lang="en-US" dirty="0"/>
              <a:t>                      correct anxiety if it exists</a:t>
            </a:r>
          </a:p>
          <a:p>
            <a:r>
              <a:rPr lang="en-US" dirty="0"/>
              <a:t>                      therapy– CBT</a:t>
            </a:r>
          </a:p>
          <a:p>
            <a:r>
              <a:rPr lang="en-US" dirty="0"/>
              <a:t>                      ECT</a:t>
            </a:r>
          </a:p>
          <a:p>
            <a:r>
              <a:rPr lang="en-US" dirty="0"/>
              <a:t>                      TMS, VNS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73070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208D6E-463C-4954-A5C0-F848B33FC9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Depression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D3F94F-25B0-4ADB-BEC3-C925C1A8FC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CBT?    Therapy based on cognitive model</a:t>
            </a:r>
          </a:p>
          <a:p>
            <a:r>
              <a:rPr lang="en-US" dirty="0"/>
              <a:t>                           it is time limited, structured therapy directed toward solving current problems and teaching them skills to modify dysfunctional thinking and </a:t>
            </a:r>
            <a:r>
              <a:rPr lang="en-US" dirty="0" err="1"/>
              <a:t>behaviour</a:t>
            </a:r>
            <a:r>
              <a:rPr lang="en-US" dirty="0"/>
              <a:t> </a:t>
            </a:r>
          </a:p>
          <a:p>
            <a:r>
              <a:rPr lang="en-US" dirty="0"/>
              <a:t>                           the way the individual perceives a situation is more closely related to their reaction than the actual situation itself.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14117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0012" y="321972"/>
            <a:ext cx="4371975" cy="56409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0263026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394</TotalTime>
  <Words>299</Words>
  <Application>Microsoft Office PowerPoint</Application>
  <PresentationFormat>Widescreen</PresentationFormat>
  <Paragraphs>48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Gill Sans MT</vt:lpstr>
      <vt:lpstr>Gallery</vt:lpstr>
      <vt:lpstr>Depression in older adults</vt:lpstr>
      <vt:lpstr>Depression in older adults</vt:lpstr>
      <vt:lpstr>Depression</vt:lpstr>
      <vt:lpstr>Depression</vt:lpstr>
      <vt:lpstr>Depression</vt:lpstr>
      <vt:lpstr>Depression</vt:lpstr>
      <vt:lpstr>Depression</vt:lpstr>
      <vt:lpstr>Depression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DEPRESSION IN OLDER ADULTS</dc:title>
  <dc:creator>SJoshi</dc:creator>
  <cp:lastModifiedBy>SJoshi</cp:lastModifiedBy>
  <cp:revision>18</cp:revision>
  <dcterms:created xsi:type="dcterms:W3CDTF">2017-06-07T00:46:43Z</dcterms:created>
  <dcterms:modified xsi:type="dcterms:W3CDTF">2017-06-29T01:36:03Z</dcterms:modified>
</cp:coreProperties>
</file>