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D86B-1143-4E62-B87D-4BD3666A9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 in older adults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540199"/>
            <a:ext cx="2354060" cy="188324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090" y="2472744"/>
            <a:ext cx="2992460" cy="20181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462115"/>
            <a:ext cx="2825254" cy="213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32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BF46E-CA07-4D21-BCB6-2701E979C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 in older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F800-37F2-4827-B63F-2B15AEDE1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  not mere “sad mood” . Its persistent sadness, withdrawal from previously enjoyed activities, somatic complaints and sleep difficulties</a:t>
            </a:r>
          </a:p>
          <a:p>
            <a:r>
              <a:rPr lang="en-US" dirty="0"/>
              <a:t>How common is depression in older adults? </a:t>
            </a:r>
          </a:p>
          <a:p>
            <a:pPr marL="0" indent="0">
              <a:buNone/>
            </a:pPr>
            <a:r>
              <a:rPr lang="en-US" dirty="0"/>
              <a:t> Good News, not very common</a:t>
            </a:r>
          </a:p>
          <a:p>
            <a:pPr marL="0" indent="0">
              <a:buNone/>
            </a:pPr>
            <a:r>
              <a:rPr lang="en-US" dirty="0"/>
              <a:t> 1-5 %, increases in people who need home health care, who are hospitalized or who are in nursing homes</a:t>
            </a:r>
          </a:p>
        </p:txBody>
      </p:sp>
    </p:spTree>
    <p:extLst>
      <p:ext uri="{BB962C8B-B14F-4D97-AF65-F5344CB8AC3E}">
        <p14:creationId xmlns:p14="http://schemas.microsoft.com/office/powerpoint/2010/main" val="98727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155EC-5A56-458C-B5FD-5C0EBF025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82B3A-AB61-4693-B136-A2F82F9DA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FACTORS:  BIOLOGICAL</a:t>
            </a:r>
          </a:p>
          <a:p>
            <a:r>
              <a:rPr lang="en-US" dirty="0"/>
              <a:t>                     Chronic Health problems (80% older adults have one chronic health       	            condition and 50% have two or more chronic health issues)</a:t>
            </a:r>
          </a:p>
          <a:p>
            <a:r>
              <a:rPr lang="en-US" dirty="0"/>
              <a:t>                     Chronic , persistent pain</a:t>
            </a:r>
          </a:p>
          <a:p>
            <a:r>
              <a:rPr lang="en-US" dirty="0"/>
              <a:t>                     Restrictions of diet and mobility</a:t>
            </a:r>
          </a:p>
          <a:p>
            <a:r>
              <a:rPr lang="en-US" dirty="0"/>
              <a:t>                     Diabetes</a:t>
            </a:r>
          </a:p>
          <a:p>
            <a:r>
              <a:rPr lang="en-US" dirty="0"/>
              <a:t>                     Cardio-vascular issues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26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59489-59F3-4A28-863F-E635C4F2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7A8C4-9ED2-4E7F-8947-949005A7D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                      CVA/Stroke</a:t>
            </a:r>
          </a:p>
          <a:p>
            <a:r>
              <a:rPr lang="en-US" dirty="0"/>
              <a:t>                        Hypothyroidism</a:t>
            </a:r>
          </a:p>
          <a:p>
            <a:r>
              <a:rPr lang="en-US" dirty="0"/>
              <a:t>                        Insomnia</a:t>
            </a:r>
          </a:p>
          <a:p>
            <a:r>
              <a:rPr lang="en-US" dirty="0"/>
              <a:t>                        Anxiety</a:t>
            </a:r>
          </a:p>
          <a:p>
            <a:r>
              <a:rPr lang="en-US" dirty="0"/>
              <a:t>                        Dementia</a:t>
            </a:r>
          </a:p>
          <a:p>
            <a:r>
              <a:rPr lang="en-US" dirty="0"/>
              <a:t>                        Side effect of medications such as Steroids, Beta blockers, anti-</a:t>
            </a:r>
            <a:r>
              <a:rPr lang="en-US" dirty="0" err="1"/>
              <a:t>parkinson’s</a:t>
            </a:r>
            <a:r>
              <a:rPr lang="en-US" dirty="0"/>
              <a:t>,</a:t>
            </a:r>
          </a:p>
          <a:p>
            <a:r>
              <a:rPr lang="en-US" dirty="0"/>
              <a:t>                        Ca treatments, meds. Used for Asthma, COPD etc.</a:t>
            </a:r>
          </a:p>
          <a:p>
            <a:r>
              <a:rPr lang="en-US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3032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AD08E-D9D6-4E89-8EDE-5ED2EF2A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2A65C-7DC2-4540-882D-8AEA345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FACTORS:   SOCIAL</a:t>
            </a:r>
          </a:p>
          <a:p>
            <a:r>
              <a:rPr lang="en-US" dirty="0"/>
              <a:t>                        Stressful life events such as death of spouse, friends</a:t>
            </a:r>
          </a:p>
          <a:p>
            <a:r>
              <a:rPr lang="en-US" dirty="0"/>
              <a:t>                        Moving to unfamiliar place</a:t>
            </a:r>
          </a:p>
          <a:p>
            <a:r>
              <a:rPr lang="en-US" dirty="0"/>
              <a:t>                        Social isolation</a:t>
            </a:r>
          </a:p>
          <a:p>
            <a:r>
              <a:rPr lang="en-US" dirty="0"/>
              <a:t>                        Loss of control , loss of autonomy</a:t>
            </a:r>
          </a:p>
          <a:p>
            <a:r>
              <a:rPr lang="en-US" dirty="0"/>
              <a:t>          ( Insert:  risk/protective factors in life span)</a:t>
            </a:r>
          </a:p>
          <a:p>
            <a:r>
              <a:rPr lang="en-US" dirty="0"/>
              <a:t>COMMON PATHWAY SEEMS TO BE CURTAILMENT OF ACTIVITY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0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FE3B-9C81-424C-A606-DDF172F7F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3CF5D-BF58-4897-A5A9-19B5C3362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SIGNS OF DEPRESSION IN OLDER ADULTS:</a:t>
            </a:r>
          </a:p>
          <a:p>
            <a:r>
              <a:rPr lang="en-US" dirty="0"/>
              <a:t>                       More likely to have somatic complaints</a:t>
            </a:r>
          </a:p>
          <a:p>
            <a:r>
              <a:rPr lang="en-US" dirty="0"/>
              <a:t>                       May also complain about anxiety ( which may coexist with depression)</a:t>
            </a:r>
          </a:p>
          <a:p>
            <a:r>
              <a:rPr lang="en-US" dirty="0"/>
              <a:t>                        because of apathy, slowness to answer, could be confused for dementia</a:t>
            </a:r>
          </a:p>
          <a:p>
            <a:r>
              <a:rPr lang="en-US" dirty="0"/>
              <a:t>DIAGNOSTIC TOOLS: Good History taking</a:t>
            </a:r>
          </a:p>
          <a:p>
            <a:r>
              <a:rPr lang="en-US" dirty="0"/>
              <a:t>              (insert PHQ—9, geriatric depression scale –short version)</a:t>
            </a:r>
          </a:p>
        </p:txBody>
      </p:sp>
    </p:spTree>
    <p:extLst>
      <p:ext uri="{BB962C8B-B14F-4D97-AF65-F5344CB8AC3E}">
        <p14:creationId xmlns:p14="http://schemas.microsoft.com/office/powerpoint/2010/main" val="404470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EA446-AE71-4310-8DB2-7E6E918F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13522-AD79-4279-A441-C5415745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OPTIONS:</a:t>
            </a:r>
            <a:br>
              <a:rPr lang="en-US" dirty="0"/>
            </a:br>
            <a:r>
              <a:rPr lang="en-US" dirty="0"/>
              <a:t>                      correct the underlying cause when possible</a:t>
            </a:r>
          </a:p>
          <a:p>
            <a:r>
              <a:rPr lang="en-US" dirty="0"/>
              <a:t>                      Judicious use of Antidepressant medications.</a:t>
            </a:r>
          </a:p>
          <a:p>
            <a:r>
              <a:rPr lang="en-US" dirty="0"/>
              <a:t>                      correct anxiety if it exists</a:t>
            </a:r>
          </a:p>
          <a:p>
            <a:r>
              <a:rPr lang="en-US" dirty="0"/>
              <a:t>                      therapy– CBT</a:t>
            </a:r>
          </a:p>
          <a:p>
            <a:r>
              <a:rPr lang="en-US" dirty="0"/>
              <a:t>                      ECT</a:t>
            </a:r>
          </a:p>
          <a:p>
            <a:r>
              <a:rPr lang="en-US" dirty="0"/>
              <a:t>                      TMS, VNS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07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8D6E-463C-4954-A5C0-F848B33FC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3F94F-25B0-4ADB-BEC3-C925C1A8F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CBT?    Therapy based on cognitive model</a:t>
            </a:r>
          </a:p>
          <a:p>
            <a:r>
              <a:rPr lang="en-US" dirty="0"/>
              <a:t>                           it is time limited, structured therapy directed toward solving current problems and teaching them skills to modify dysfunctional thinking and </a:t>
            </a:r>
            <a:r>
              <a:rPr lang="en-US" dirty="0" err="1"/>
              <a:t>behaviour</a:t>
            </a:r>
            <a:r>
              <a:rPr lang="en-US" dirty="0"/>
              <a:t> </a:t>
            </a:r>
          </a:p>
          <a:p>
            <a:r>
              <a:rPr lang="en-US" dirty="0"/>
              <a:t>                           the way the individual perceives a situation is more closely related to their reaction than the actual situation itself.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41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012" y="321972"/>
            <a:ext cx="4371975" cy="5640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630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394</TotalTime>
  <Words>299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Depression in older adults</vt:lpstr>
      <vt:lpstr>Depression in older adults</vt:lpstr>
      <vt:lpstr>Depression</vt:lpstr>
      <vt:lpstr>Depression</vt:lpstr>
      <vt:lpstr>Depression</vt:lpstr>
      <vt:lpstr>Depression</vt:lpstr>
      <vt:lpstr>Depression</vt:lpstr>
      <vt:lpstr>Depression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 IN OLDER ADULTS</dc:title>
  <dc:creator>SJoshi</dc:creator>
  <cp:lastModifiedBy>SJoshi</cp:lastModifiedBy>
  <cp:revision>18</cp:revision>
  <dcterms:created xsi:type="dcterms:W3CDTF">2017-06-07T00:46:43Z</dcterms:created>
  <dcterms:modified xsi:type="dcterms:W3CDTF">2017-06-29T01:36:03Z</dcterms:modified>
</cp:coreProperties>
</file>